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3"/>
  </p:notesMasterIdLst>
  <p:sldIdLst>
    <p:sldId id="256" r:id="rId2"/>
    <p:sldId id="258" r:id="rId3"/>
    <p:sldId id="260" r:id="rId4"/>
    <p:sldId id="320" r:id="rId5"/>
    <p:sldId id="309" r:id="rId6"/>
    <p:sldId id="321" r:id="rId7"/>
    <p:sldId id="312" r:id="rId8"/>
    <p:sldId id="285" r:id="rId9"/>
    <p:sldId id="323" r:id="rId10"/>
    <p:sldId id="324" r:id="rId11"/>
    <p:sldId id="325" r:id="rId12"/>
    <p:sldId id="326" r:id="rId13"/>
    <p:sldId id="327" r:id="rId14"/>
    <p:sldId id="328" r:id="rId15"/>
    <p:sldId id="333" r:id="rId16"/>
    <p:sldId id="329" r:id="rId17"/>
    <p:sldId id="330" r:id="rId18"/>
    <p:sldId id="331" r:id="rId19"/>
    <p:sldId id="334" r:id="rId20"/>
    <p:sldId id="332" r:id="rId21"/>
    <p:sldId id="335" r:id="rId22"/>
    <p:sldId id="336" r:id="rId23"/>
    <p:sldId id="337" r:id="rId24"/>
    <p:sldId id="338" r:id="rId25"/>
    <p:sldId id="339" r:id="rId26"/>
    <p:sldId id="319" r:id="rId27"/>
    <p:sldId id="341" r:id="rId28"/>
    <p:sldId id="343" r:id="rId29"/>
    <p:sldId id="342" r:id="rId30"/>
    <p:sldId id="344" r:id="rId31"/>
    <p:sldId id="340" r:id="rId32"/>
    <p:sldId id="313" r:id="rId33"/>
    <p:sldId id="314" r:id="rId34"/>
    <p:sldId id="318" r:id="rId35"/>
    <p:sldId id="345" r:id="rId36"/>
    <p:sldId id="346" r:id="rId37"/>
    <p:sldId id="348" r:id="rId38"/>
    <p:sldId id="347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61" r:id="rId48"/>
    <p:sldId id="357" r:id="rId49"/>
    <p:sldId id="367" r:id="rId50"/>
    <p:sldId id="358" r:id="rId51"/>
    <p:sldId id="362" r:id="rId52"/>
    <p:sldId id="359" r:id="rId53"/>
    <p:sldId id="360" r:id="rId54"/>
    <p:sldId id="363" r:id="rId55"/>
    <p:sldId id="364" r:id="rId56"/>
    <p:sldId id="365" r:id="rId57"/>
    <p:sldId id="366" r:id="rId58"/>
    <p:sldId id="368" r:id="rId59"/>
    <p:sldId id="369" r:id="rId60"/>
    <p:sldId id="316" r:id="rId61"/>
    <p:sldId id="376" r:id="rId62"/>
    <p:sldId id="378" r:id="rId63"/>
    <p:sldId id="377" r:id="rId64"/>
    <p:sldId id="379" r:id="rId65"/>
    <p:sldId id="380" r:id="rId66"/>
    <p:sldId id="381" r:id="rId67"/>
    <p:sldId id="382" r:id="rId68"/>
    <p:sldId id="383" r:id="rId69"/>
    <p:sldId id="384" r:id="rId70"/>
    <p:sldId id="385" r:id="rId71"/>
    <p:sldId id="386" r:id="rId72"/>
    <p:sldId id="370" r:id="rId73"/>
    <p:sldId id="371" r:id="rId74"/>
    <p:sldId id="374" r:id="rId75"/>
    <p:sldId id="375" r:id="rId76"/>
    <p:sldId id="387" r:id="rId77"/>
    <p:sldId id="310" r:id="rId78"/>
    <p:sldId id="388" r:id="rId79"/>
    <p:sldId id="389" r:id="rId80"/>
    <p:sldId id="390" r:id="rId81"/>
    <p:sldId id="391" r:id="rId8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Lexend Deca" panose="020B0604020202020204" charset="0"/>
      <p:regular r:id="rId88"/>
    </p:embeddedFont>
    <p:embeddedFont>
      <p:font typeface="Muli" panose="020B0604020202020204" charset="0"/>
      <p:regular r:id="rId89"/>
      <p:bold r:id="rId90"/>
      <p:italic r:id="rId91"/>
      <p:boldItalic r:id="rId92"/>
    </p:embeddedFont>
    <p:embeddedFont>
      <p:font typeface="Muli Regular" panose="020B060402020202020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2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48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78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92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4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46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663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2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36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64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26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9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29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8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549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8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7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703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4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248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03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53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280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0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98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1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295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90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64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763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2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890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76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70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2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30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903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089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89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499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92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35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76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5869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24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171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887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658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26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0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220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879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0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8005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946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1553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256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161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628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8936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230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408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39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3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7401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6275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276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546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57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63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554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6405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31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2446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8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7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OIHko8ySg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hyperlink" Target="https://gym.openai.com/" TargetMode="Externa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01052" y="2123441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</a:t>
            </a:r>
            <a:b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08230" y="805406"/>
            <a:ext cx="2755339" cy="2753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12956"/>
            <a:ext cx="6973209" cy="3909802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928ECB7-726C-47A9-BD04-40CF6FB9C917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34953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17214"/>
            <a:ext cx="6973209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937A0949-BA57-4A1B-BC6A-A691D04ADE45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14073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3580" y="917214"/>
            <a:ext cx="6956838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613F6638-2763-46FE-B4A4-AD62A9FAFFC3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44555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4766" y="917214"/>
            <a:ext cx="6954465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7786" y="3821793"/>
            <a:ext cx="2536763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(Sit)</a:t>
            </a:r>
          </a:p>
        </p:txBody>
      </p:sp>
    </p:spTree>
    <p:extLst>
      <p:ext uri="{BB962C8B-B14F-4D97-AF65-F5344CB8AC3E}">
        <p14:creationId xmlns:p14="http://schemas.microsoft.com/office/powerpoint/2010/main" val="366505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214"/>
            <a:ext cx="6951382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reward</a:t>
            </a:r>
          </a:p>
        </p:txBody>
      </p:sp>
    </p:spTree>
    <p:extLst>
      <p:ext uri="{BB962C8B-B14F-4D97-AF65-F5344CB8AC3E}">
        <p14:creationId xmlns:p14="http://schemas.microsoft.com/office/powerpoint/2010/main" val="117735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214"/>
            <a:ext cx="6951382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 that’s a good action</a:t>
            </a:r>
          </a:p>
        </p:txBody>
      </p:sp>
    </p:spTree>
    <p:extLst>
      <p:ext uri="{BB962C8B-B14F-4D97-AF65-F5344CB8AC3E}">
        <p14:creationId xmlns:p14="http://schemas.microsoft.com/office/powerpoint/2010/main" val="2366924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27809"/>
            <a:ext cx="6951382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 Environment</a:t>
            </a:r>
          </a:p>
        </p:txBody>
      </p:sp>
    </p:spTree>
    <p:extLst>
      <p:ext uri="{BB962C8B-B14F-4D97-AF65-F5344CB8AC3E}">
        <p14:creationId xmlns:p14="http://schemas.microsoft.com/office/powerpoint/2010/main" val="1231697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3345" y="927809"/>
            <a:ext cx="6937305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37437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9416" y="927809"/>
            <a:ext cx="6905162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565126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0013" y="927809"/>
            <a:ext cx="6903967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5327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4766" y="917547"/>
            <a:ext cx="6954465" cy="390061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390195" y="3828881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(Run)</a:t>
            </a:r>
          </a:p>
        </p:txBody>
      </p:sp>
    </p:spTree>
    <p:extLst>
      <p:ext uri="{BB962C8B-B14F-4D97-AF65-F5344CB8AC3E}">
        <p14:creationId xmlns:p14="http://schemas.microsoft.com/office/powerpoint/2010/main" val="244838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547"/>
            <a:ext cx="6951382" cy="390061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390195" y="3828881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(Run)</a:t>
            </a:r>
          </a:p>
        </p:txBody>
      </p:sp>
    </p:spTree>
    <p:extLst>
      <p:ext uri="{BB962C8B-B14F-4D97-AF65-F5344CB8AC3E}">
        <p14:creationId xmlns:p14="http://schemas.microsoft.com/office/powerpoint/2010/main" val="67989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35100"/>
            <a:ext cx="6951382" cy="3865513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penalty</a:t>
            </a:r>
          </a:p>
        </p:txBody>
      </p:sp>
    </p:spTree>
    <p:extLst>
      <p:ext uri="{BB962C8B-B14F-4D97-AF65-F5344CB8AC3E}">
        <p14:creationId xmlns:p14="http://schemas.microsoft.com/office/powerpoint/2010/main" val="2632954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29018"/>
            <a:ext cx="6951382" cy="3877678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 that’s a bad action</a:t>
            </a:r>
          </a:p>
        </p:txBody>
      </p:sp>
    </p:spTree>
    <p:extLst>
      <p:ext uri="{BB962C8B-B14F-4D97-AF65-F5344CB8AC3E}">
        <p14:creationId xmlns:p14="http://schemas.microsoft.com/office/powerpoint/2010/main" val="316326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747920">
            <a:off x="4731015" y="3029737"/>
            <a:ext cx="3284307" cy="183207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768359" y="3020219"/>
            <a:ext cx="3218728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 and again for a lot of times (Episodes)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8DE935-FD55-4081-966B-EFD9F5A5E3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29739" y="1950693"/>
            <a:ext cx="3846673" cy="2139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4D5CB-6FE7-4079-8F50-A1228409DB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722815">
            <a:off x="4184069" y="1034067"/>
            <a:ext cx="3598647" cy="20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07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72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842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1882" y="1606848"/>
            <a:ext cx="5468145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0590" y="1606848"/>
            <a:ext cx="5470729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7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350" y="1606848"/>
            <a:ext cx="5529209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24719" y="1606848"/>
            <a:ext cx="4622471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1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3664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61713" y="1252105"/>
            <a:ext cx="5451622" cy="390599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112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Online Media 2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01BAC4AA-81EF-42B1-BEA8-EBCDB7A2F3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369430" y="123750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Online Media 1" title="CoastRunners 7">
            <a:hlinkClick r:id="" action="ppaction://media"/>
            <a:extLst>
              <a:ext uri="{FF2B5EF4-FFF2-40B4-BE49-F238E27FC236}">
                <a16:creationId xmlns:a16="http://schemas.microsoft.com/office/drawing/2014/main" id="{C2973307-CA3C-4F1C-B688-6646EF7348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777500" y="1237502"/>
            <a:ext cx="5140893" cy="35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921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46564" y="440956"/>
            <a:ext cx="3880362" cy="383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Agent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Environment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 [S]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 [A]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Expected Rewards for taking an action in a state</a:t>
            </a:r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[R(s, a)]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Goal is to find the optimal action taken in any state to get the maximum rewards (Optimal Policy).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62070" y="1477583"/>
            <a:ext cx="4703136" cy="23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37200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2706" y="292101"/>
            <a:ext cx="4893833" cy="43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Maze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Robot position in grid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Up, Down, Right, Left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(+1) if  get the diamond.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(-1) if go to the fire.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347" y="1091609"/>
            <a:ext cx="4455704" cy="33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4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4" y="293816"/>
            <a:ext cx="4944892" cy="4374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Robot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Camera and Sensors.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Torque on the joints to walk or jump. 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(+10) if not fall while jumping.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(-5) if apply high torque on joints.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58403" y="1521513"/>
            <a:ext cx="4455704" cy="25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3614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6677615" cy="43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Self driving car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Camera and Sensors.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Steer, Throttle, Break. 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(-1000) if hit human.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(-500) if hit a car.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2200" y="1522105"/>
            <a:ext cx="4455704" cy="25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79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96616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737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559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112165" cy="371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set of actions for all the states that solves the MDP and get to the Goal.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</a:t>
            </a: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Optimal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policy is the best actions led to the maximum reward for solving the goal.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96345" y="1223157"/>
            <a:ext cx="4680762" cy="28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077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07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Keep taking random actions to gain more knowledge about the environment.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your gained knowledge to take actions based on your collected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51782" y="1237502"/>
            <a:ext cx="4969888" cy="30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6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Epsilon = 0.2 (20%) having random action.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(1-Epsilon) = 0.8 (80%) the agent became </a:t>
            </a: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greedy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for having an action from collected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1637" y="1046234"/>
            <a:ext cx="4701927" cy="3360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</p:spTree>
    <p:extLst>
      <p:ext uri="{BB962C8B-B14F-4D97-AF65-F5344CB8AC3E}">
        <p14:creationId xmlns:p14="http://schemas.microsoft.com/office/powerpoint/2010/main" val="190413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35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first we set epsilon to 1 (100%) so at first the agent will explore the environment (taking random actions).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Then gradually decaying the epsilon value (start explore then gradually exploit while collecting knowledge).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the end epsilon will be ~ 0 so that the agent now has a great knowledge about the environment and no need to take random actions any more.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1637" y="1046234"/>
            <a:ext cx="4701927" cy="3360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</p:spTree>
    <p:extLst>
      <p:ext uri="{BB962C8B-B14F-4D97-AF65-F5344CB8AC3E}">
        <p14:creationId xmlns:p14="http://schemas.microsoft.com/office/powerpoint/2010/main" val="2934120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898" y="2175592"/>
            <a:ext cx="6679693" cy="29679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B2901-6D9F-4AB8-B7C3-825F13D164C7}"/>
              </a:ext>
            </a:extLst>
          </p:cNvPr>
          <p:cNvSpPr/>
          <p:nvPr/>
        </p:nvSpPr>
        <p:spPr>
          <a:xfrm>
            <a:off x="205192" y="924380"/>
            <a:ext cx="6238137" cy="165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Implementation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1- Generate a random number between 0 &amp; 1.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2- If the number is &gt; current epsilon value then exploit the knowledge.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3- If the number is &lt; current epsilon value then explore random action.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4- Decay the epsilon over time.</a:t>
            </a:r>
          </a:p>
        </p:txBody>
      </p:sp>
    </p:spTree>
    <p:extLst>
      <p:ext uri="{BB962C8B-B14F-4D97-AF65-F5344CB8AC3E}">
        <p14:creationId xmlns:p14="http://schemas.microsoft.com/office/powerpoint/2010/main" val="91601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315305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 : Task Driven (Classification)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 : Data Driven (Clustering)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Reinforcement learning :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human learning.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learns a policy of how to act in a given environment.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action has some impact in the environment, and the environment provides rewards that guides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978879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388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80445" cy="296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goal of an agent in an MDP is to maximize its cumulative rewards. For this, we introduce the concept of the expected return of the rewards at a given time step.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expected return of the rewards is what's driving the agent to make the decisions it makes.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6D4BF-DCE9-479C-A68C-DC509B33B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6" y="3905998"/>
            <a:ext cx="6010940" cy="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8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7483" y="1098863"/>
            <a:ext cx="7689034" cy="3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2229" y="854830"/>
            <a:ext cx="7499541" cy="40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93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2904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80445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</a:t>
            </a: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28E56-6A51-4FF9-BB2E-175D182D8476}"/>
              </a:ext>
            </a:extLst>
          </p:cNvPr>
          <p:cNvSpPr/>
          <p:nvPr/>
        </p:nvSpPr>
        <p:spPr>
          <a:xfrm>
            <a:off x="170121" y="1484550"/>
            <a:ext cx="8803758" cy="233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 you prefer to have one Million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Dollars now or tomorrow ?!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8721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09561" cy="2857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</a:t>
            </a: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sure you will choose having the money now rather than tomorrow, because immediate rewards are the most valuable and more important than the next future rewards.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 to make the agent cares a lot of immediate rewards more than the future rewards, we added the discount factor (gamma = 0.9).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0982F-7EFE-43A7-9121-F1A7AACC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40" y="3444931"/>
            <a:ext cx="5150086" cy="11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5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86706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08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 for a state are the probabilities of taking an action between set of actions in a given state.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example: in this state the robot have 4 actions (up, down, right, left) for this state, we make 4 q-values one for each action, the highest q-value for an action is the optimal action to take.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9EB4E-2BDA-4199-B478-7FED6A3F3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128" y="1223344"/>
            <a:ext cx="3980493" cy="28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74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077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067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26315" y="237420"/>
            <a:ext cx="8691370" cy="461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Q(s, a) by setting all of the Q-Values for each state equal to zero, epsilon = 1.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Based on the epsilon-greedy policy, choose an action (explore or exploit).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4. Take action A and observe the resulting reward, and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the new state of the environment S’.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5. Update Q(s, a) based on the update rule.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Where R[t+1] is the reward, alpha is the learning rate and gamma is the discount rate = 0.9,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Q(s’, a’) is the maximum q-value for an action at the next state.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S = S’ &amp; Decay epsilon then Repeat steps 2–6 until convergence.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A237C-E06A-4F84-BA87-8D42B9504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08" y="2939065"/>
            <a:ext cx="4023113" cy="849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EDC12-E927-4F52-9354-330FF516998E}"/>
              </a:ext>
            </a:extLst>
          </p:cNvPr>
          <p:cNvSpPr/>
          <p:nvPr/>
        </p:nvSpPr>
        <p:spPr>
          <a:xfrm>
            <a:off x="226315" y="256595"/>
            <a:ext cx="8765285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8543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165C1-F799-4E1C-9DAB-AFF52E2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32909" y="1565505"/>
            <a:ext cx="4878182" cy="3183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599608" y="854800"/>
            <a:ext cx="4787555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Consider a grid world environment that a robot wants to reach the flag at state 6.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48121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237502"/>
            <a:ext cx="4787555" cy="259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problem by this settings: 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All of the Q-Values for each state equal to zero.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Epsilon = 1.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Gamma = 0.5.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Alpha = 1.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flag reward is +100 at state S6 otherwise zero.</a:t>
            </a:r>
          </a:p>
          <a:p>
            <a:pPr lvl="5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When alpha = 1 for simplicity, the equation became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779828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9F9D547-378D-45C2-912C-5F568C83F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57" y="4018541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9346" y="985009"/>
            <a:ext cx="4047460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7591" y="4158491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(S1, a12) = r + 0.5 * max[q(S2, a21), q(S2, a23), q(S2, a25)]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0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 S1 (the red state), available actions are (a12, a14) lets say we took action a12 so we became at state S’ = S2.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(S1, a12) with the equation using q-values from the table.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DFA733-49D9-4F59-AE5E-6AE5F770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2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78755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4- Update the q table with new Q(S1, A12) value = 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5- New State became S2.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20942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7758" y="2446627"/>
            <a:ext cx="3494812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2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36137" y="985009"/>
            <a:ext cx="4033877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(S2, a23) = r + 0.5 * max[q(S3, a32), q(S3, a36)]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0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Observe the current state S2 (the red state), available actions are (a21, a23, a25) lets say we took action a23 so we became at state S’ = S3.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7.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(S2, a23)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1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78755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8- Update the q table with new Q(S2, A23) value = 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9- New State became S3.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97380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8642" y="2446627"/>
            <a:ext cx="3453043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4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243" y="985009"/>
            <a:ext cx="3985665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(S3, a36) = r = 100, because there is no actions in S’ -&gt; S6 (Goal)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10. Observe the current state S3 (the red state), available actions are (a32, a36) lets say we took action a36 so we became at state S’ = S6.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11.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(S3, a36)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7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910445" cy="1218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12- Update the q table with new Q(S3, A36) value = 100.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13- New State became S6 (Goal or Terminal State) and the episode ends.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26064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1458" y="2517510"/>
            <a:ext cx="3447412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9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2835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243" y="1000714"/>
            <a:ext cx="3985665" cy="25967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(S2, a23) = r + 0.5 * max[q(S3, a32), q(S3, a36)]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100 = 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96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14. After Episode 1 ends, Start Episode 2 with Random State for example S2 (the red state), available actions are (a21, a23, a25) lets say we took action a23 so we became at state S’ = S3.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11.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(S2, a23)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439016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3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1237502"/>
            <a:ext cx="6430951" cy="323504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0681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91044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12- Update the q table with new Q(S2, A23) value = 50.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13- New State became S3, and So on for N episodes.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6323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1458" y="2448484"/>
            <a:ext cx="3447412" cy="2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0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68907" y="732087"/>
            <a:ext cx="5259942" cy="2525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After a lot of episodes of updating the Q-Values Table,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Lets say after 200 episode we have these values on the left, so we finally know the policy to solve the grid world problem.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1 choose Action A12 or A14 = 25.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2 choose Action A23 = 50.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3 choose Action A36 = 100.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4 choose Action A45 = 50.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5 choose Action A56 = 100.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81969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650D07D-2416-4787-A389-55E86AF9D1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7512" y="3415363"/>
            <a:ext cx="2262731" cy="14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5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165C1-F799-4E1C-9DAB-AFF52E2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34" y="1764999"/>
            <a:ext cx="4210492" cy="3064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533167-898D-4AA1-9FC1-69577D84E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584" y="1764998"/>
            <a:ext cx="4297251" cy="3064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599608" y="854800"/>
            <a:ext cx="4787555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Consider a grid world environment that a robot wants to reach the flag and stay away from fire.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8177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46" y="1120031"/>
            <a:ext cx="4047460" cy="34498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262153" y="531891"/>
            <a:ext cx="4366807" cy="4779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Q(s, a) by setting all of the Q-Values for each state equal to zero, epsilon = 1, gamma = 0.9, alpha = 0.7, the flag reward is +1 &amp; fire penalty is -1 and every step has penalty 0, number of episodes = 400.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 (the blue circle).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Based on the epsilon-greedy policy, choose an action, At first epsilon = 1, so the agent will take random actions for the first episodes.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4. after a while the agent gains some knowledge so it should be greedy and exploit its knowledge, after a lot of episodes epsilon became very small thus a little explored random actions is taken.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5. After taking an action, observe the new state and the resulting reward.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385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1584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9346" y="1158498"/>
            <a:ext cx="4047460" cy="3372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163029" y="730368"/>
            <a:ext cx="4666317" cy="4879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The episode ends when the agent reaches the flag or the fire, lets say the agent is in state [0, 2] it choses action right then it reaches the flag and gains the reward 1, so it knows that the action (right) led to the flag, it’s a good action so updates the q-value of the action with the equation below 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([0, 2], Right) = (1-0.7) * 0 + 0.7 (1) = 0.7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7. At a next step we ended for example at state [0, 1] and took action right, then the new q is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([0, 1], Right) = (1-0.7) * 0 + 0.7 (0 + 0.9 * 0.7)   = 0.441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8. Repeat the steps for many episodes, and keep updating          Q-values, after many episodes it will be like the image.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ACBEB-2536-458D-8BDD-B7491238B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98" y="2286297"/>
            <a:ext cx="4023113" cy="8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30799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41867" y="1158498"/>
            <a:ext cx="4022417" cy="3372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390125" y="2154248"/>
            <a:ext cx="3905697" cy="920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 at the end we will have the optimal policy that can plays the game with its own to have the maximum reward.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0799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30799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1007564" y="1621136"/>
            <a:ext cx="3905697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To run the code.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B0120-C46E-4CCD-8EB0-95D70366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1" y="1380280"/>
            <a:ext cx="8230301" cy="29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3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473367" y="197222"/>
            <a:ext cx="3683656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AI Gym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34" y="2319518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E8FF5-A25B-4EED-9E5B-D286F2CFD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9928" y="716696"/>
            <a:ext cx="3511304" cy="2987094"/>
          </a:xfrm>
          <a:prstGeom prst="rect">
            <a:avLst/>
          </a:prstGeom>
        </p:spPr>
      </p:pic>
      <p:sp>
        <p:nvSpPr>
          <p:cNvPr id="7" name="Google Shape;351;p35">
            <a:extLst>
              <a:ext uri="{FF2B5EF4-FFF2-40B4-BE49-F238E27FC236}">
                <a16:creationId xmlns:a16="http://schemas.microsoft.com/office/drawing/2014/main" id="{72F8D85C-1D4F-4143-8EBE-097CEE1578E3}"/>
              </a:ext>
            </a:extLst>
          </p:cNvPr>
          <p:cNvSpPr txBox="1">
            <a:spLocks/>
          </p:cNvSpPr>
          <p:nvPr/>
        </p:nvSpPr>
        <p:spPr>
          <a:xfrm>
            <a:off x="378695" y="1865831"/>
            <a:ext cx="4755797" cy="14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Gym is a toolkit for developing and comparing reinforcement learning algorithms. It supports teaching agents everything from walking to playing games like Pong or Pinball.</a:t>
            </a: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https://gym.openai.com/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2BC06-A34F-4A61-92CC-5F7C7684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8" y="2492227"/>
            <a:ext cx="4330448" cy="30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9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305490" y="197222"/>
            <a:ext cx="5955787" cy="60684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AI Gym – Mountain Car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02" y="2269899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6D67D-FF0F-41A9-9A4D-B8C7FAE7F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702" y="687572"/>
            <a:ext cx="6038897" cy="4021998"/>
          </a:xfrm>
          <a:prstGeom prst="rect">
            <a:avLst/>
          </a:prstGeom>
        </p:spPr>
      </p:pic>
      <p:pic>
        <p:nvPicPr>
          <p:cNvPr id="5" name="original">
            <a:hlinkClick r:id="" action="ppaction://media"/>
            <a:extLst>
              <a:ext uri="{FF2B5EF4-FFF2-40B4-BE49-F238E27FC236}">
                <a16:creationId xmlns:a16="http://schemas.microsoft.com/office/drawing/2014/main" id="{B7E04872-678A-434E-B041-ECFB20A36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9378" y="1447853"/>
            <a:ext cx="3762748" cy="25084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2305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02" y="2269899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52A70-2C09-4089-AC67-EFC327FD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38325" y="-483882"/>
            <a:ext cx="4981135" cy="6111264"/>
          </a:xfrm>
          <a:prstGeom prst="rect">
            <a:avLst/>
          </a:prstGeom>
        </p:spPr>
      </p:pic>
      <p:pic>
        <p:nvPicPr>
          <p:cNvPr id="14" name="original">
            <a:hlinkClick r:id="" action="ppaction://media"/>
            <a:extLst>
              <a:ext uri="{FF2B5EF4-FFF2-40B4-BE49-F238E27FC236}">
                <a16:creationId xmlns:a16="http://schemas.microsoft.com/office/drawing/2014/main" id="{D1C4E0A5-FB84-466C-A450-24BC4D9C2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837" y="205563"/>
            <a:ext cx="3352800" cy="236618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04A677-7AAC-4203-A9AB-0B814D25E2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82314" y="2039173"/>
            <a:ext cx="4389686" cy="3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44" y="1416543"/>
            <a:ext cx="5511293" cy="431057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11F4133A-7E7F-4231-8D37-48536D4FB338}"/>
              </a:ext>
            </a:extLst>
          </p:cNvPr>
          <p:cNvSpPr txBox="1">
            <a:spLocks/>
          </p:cNvSpPr>
          <p:nvPr/>
        </p:nvSpPr>
        <p:spPr>
          <a:xfrm>
            <a:off x="2971202" y="3254429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3azooz (Agent)</a:t>
            </a: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6787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04420"/>
            <a:ext cx="6973209" cy="392687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2474F908-E7EC-4A24-9925-BD9D719DF8A5}"/>
              </a:ext>
            </a:extLst>
          </p:cNvPr>
          <p:cNvSpPr txBox="1">
            <a:spLocks/>
          </p:cNvSpPr>
          <p:nvPr/>
        </p:nvSpPr>
        <p:spPr>
          <a:xfrm>
            <a:off x="1390195" y="3066331"/>
            <a:ext cx="2799034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99442218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3345</Words>
  <Application>Microsoft Office PowerPoint</Application>
  <PresentationFormat>On-screen Show (16:9)</PresentationFormat>
  <Paragraphs>621</Paragraphs>
  <Slides>81</Slides>
  <Notes>81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Lexend Deca</vt:lpstr>
      <vt:lpstr>Wingdings</vt:lpstr>
      <vt:lpstr>Muli</vt:lpstr>
      <vt:lpstr>Muli Regular</vt:lpstr>
      <vt:lpstr>Arial</vt:lpstr>
      <vt:lpstr>Consolas</vt:lpstr>
      <vt:lpstr>Aliena template</vt:lpstr>
      <vt:lpstr>Introduction to Reinforcement Learning </vt:lpstr>
      <vt:lpstr>Hello!</vt:lpstr>
      <vt:lpstr>PowerPoint Presentation</vt:lpstr>
      <vt:lpstr>PowerPoint Presentation</vt:lpstr>
      <vt:lpstr>PowerPoint Presentation</vt:lpstr>
      <vt:lpstr>PowerPoint Presentation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RL is Creepy ?</vt:lpstr>
      <vt:lpstr>Why RL is Creepy ?</vt:lpstr>
      <vt:lpstr>Why RL is Creepy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AI Gym</vt:lpstr>
      <vt:lpstr>Open AI Gym – Mountain Car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255</cp:revision>
  <dcterms:modified xsi:type="dcterms:W3CDTF">2020-06-09T11:25:57Z</dcterms:modified>
</cp:coreProperties>
</file>